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ileron Heavy" pitchFamily="2" charset="7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old" panose="02000000000000000000" pitchFamily="2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86" autoAdjust="0"/>
  </p:normalViewPr>
  <p:slideViewPr>
    <p:cSldViewPr>
      <p:cViewPr varScale="1">
        <p:scale>
          <a:sx n="60" d="100"/>
          <a:sy n="60" d="100"/>
        </p:scale>
        <p:origin x="184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.sv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459961" cy="1055651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28112"/>
          <a:stretch>
            <a:fillRect/>
          </a:stretch>
        </p:blipFill>
        <p:spPr>
          <a:xfrm>
            <a:off x="0" y="0"/>
            <a:ext cx="6459961" cy="1055651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53926" y="952500"/>
            <a:ext cx="8936718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Roboto"/>
              </a:rPr>
              <a:t>SOCALRUG DATA SCIENCE HACKATHON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653926" y="5014642"/>
            <a:ext cx="9965420" cy="4243658"/>
            <a:chOff x="0" y="0"/>
            <a:chExt cx="13287227" cy="5658211"/>
          </a:xfrm>
        </p:grpSpPr>
        <p:sp>
          <p:nvSpPr>
            <p:cNvPr id="6" name="TextBox 6"/>
            <p:cNvSpPr txBox="1"/>
            <p:nvPr/>
          </p:nvSpPr>
          <p:spPr>
            <a:xfrm>
              <a:off x="0" y="180975"/>
              <a:ext cx="13287227" cy="450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Roboto Bold"/>
                </a:rPr>
                <a:t>HACKATHON</a:t>
              </a:r>
            </a:p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FFFFF"/>
                  </a:solidFill>
                  <a:latin typeface="Roboto"/>
                </a:rPr>
                <a:t>FINAL PRESENTATION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41084"/>
              <a:ext cx="13287227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Roboto"/>
                </a:rPr>
                <a:t>Tiny Team : Jai Agrawal, Yaohui Wu, Youngjoo Ryu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0" y="0"/>
            <a:ext cx="1892551" cy="3379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7338" y="653026"/>
            <a:ext cx="3095939" cy="287922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920166" y="138171"/>
            <a:ext cx="6808857" cy="6051921"/>
            <a:chOff x="0" y="0"/>
            <a:chExt cx="1956629" cy="1739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56629" cy="1739112"/>
            </a:xfrm>
            <a:custGeom>
              <a:avLst/>
              <a:gdLst/>
              <a:ahLst/>
              <a:cxnLst/>
              <a:rect l="l" t="t" r="r" b="b"/>
              <a:pathLst>
                <a:path w="1956629" h="1739112">
                  <a:moveTo>
                    <a:pt x="0" y="0"/>
                  </a:moveTo>
                  <a:lnTo>
                    <a:pt x="1956629" y="0"/>
                  </a:lnTo>
                  <a:lnTo>
                    <a:pt x="1956629" y="1739112"/>
                  </a:lnTo>
                  <a:lnTo>
                    <a:pt x="0" y="1739112"/>
                  </a:ln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703" r="703"/>
          <a:stretch>
            <a:fillRect/>
          </a:stretch>
        </p:blipFill>
        <p:spPr>
          <a:xfrm>
            <a:off x="5083467" y="282910"/>
            <a:ext cx="6506352" cy="574003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146963" y="4033745"/>
            <a:ext cx="6808857" cy="6051921"/>
            <a:chOff x="0" y="0"/>
            <a:chExt cx="1956629" cy="17391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6629" cy="1739112"/>
            </a:xfrm>
            <a:custGeom>
              <a:avLst/>
              <a:gdLst/>
              <a:ahLst/>
              <a:cxnLst/>
              <a:rect l="l" t="t" r="r" b="b"/>
              <a:pathLst>
                <a:path w="1956629" h="1739112">
                  <a:moveTo>
                    <a:pt x="0" y="0"/>
                  </a:moveTo>
                  <a:lnTo>
                    <a:pt x="1956629" y="0"/>
                  </a:lnTo>
                  <a:lnTo>
                    <a:pt x="1956629" y="1739112"/>
                  </a:lnTo>
                  <a:lnTo>
                    <a:pt x="0" y="1739112"/>
                  </a:ln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l="434" r="434"/>
          <a:stretch>
            <a:fillRect/>
          </a:stretch>
        </p:blipFill>
        <p:spPr>
          <a:xfrm>
            <a:off x="11317265" y="4191956"/>
            <a:ext cx="6506352" cy="5708875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356995" y="1076325"/>
            <a:ext cx="700140" cy="700140"/>
            <a:chOff x="1371600" y="6705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>
            <a:off x="8260001" y="6258186"/>
            <a:ext cx="3182378" cy="281785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61470" y="5937222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64340" y="6611115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97338" y="6159208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grpSp>
        <p:nvGrpSpPr>
          <p:cNvPr id="16" name="Group 16"/>
          <p:cNvGrpSpPr/>
          <p:nvPr/>
        </p:nvGrpSpPr>
        <p:grpSpPr>
          <a:xfrm>
            <a:off x="397338" y="4286055"/>
            <a:ext cx="4676604" cy="2855143"/>
            <a:chOff x="0" y="0"/>
            <a:chExt cx="6235472" cy="380685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6235472" cy="285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Forecast</a:t>
              </a:r>
            </a:p>
            <a:p>
              <a:pPr>
                <a:lnSpc>
                  <a:spcPts val="8400"/>
                </a:lnSpc>
              </a:pPr>
              <a:endParaRPr lang="en-US" sz="7000">
                <a:solidFill>
                  <a:srgbClr val="2255FF"/>
                </a:solidFill>
                <a:latin typeface="Aileron Heavy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227788"/>
              <a:ext cx="6235472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0" y="0"/>
            <a:ext cx="1892551" cy="3379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7338" y="653026"/>
            <a:ext cx="3095939" cy="287922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771437" y="138171"/>
            <a:ext cx="6957586" cy="6051921"/>
            <a:chOff x="0" y="0"/>
            <a:chExt cx="1999369" cy="1739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99369" cy="1739112"/>
            </a:xfrm>
            <a:custGeom>
              <a:avLst/>
              <a:gdLst/>
              <a:ahLst/>
              <a:cxnLst/>
              <a:rect l="l" t="t" r="r" b="b"/>
              <a:pathLst>
                <a:path w="1999369" h="1739112">
                  <a:moveTo>
                    <a:pt x="0" y="0"/>
                  </a:moveTo>
                  <a:lnTo>
                    <a:pt x="1999369" y="0"/>
                  </a:lnTo>
                  <a:lnTo>
                    <a:pt x="1999369" y="1739112"/>
                  </a:lnTo>
                  <a:lnTo>
                    <a:pt x="0" y="1739112"/>
                  </a:ln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t="411" r="1602" b="1714"/>
          <a:stretch>
            <a:fillRect/>
          </a:stretch>
        </p:blipFill>
        <p:spPr>
          <a:xfrm>
            <a:off x="4920166" y="271456"/>
            <a:ext cx="6669653" cy="577054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146963" y="4108109"/>
            <a:ext cx="6808857" cy="5977557"/>
            <a:chOff x="0" y="0"/>
            <a:chExt cx="1956629" cy="17177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6629" cy="1717743"/>
            </a:xfrm>
            <a:custGeom>
              <a:avLst/>
              <a:gdLst/>
              <a:ahLst/>
              <a:cxnLst/>
              <a:rect l="l" t="t" r="r" b="b"/>
              <a:pathLst>
                <a:path w="1956629" h="1717743">
                  <a:moveTo>
                    <a:pt x="0" y="0"/>
                  </a:moveTo>
                  <a:lnTo>
                    <a:pt x="1956629" y="0"/>
                  </a:lnTo>
                  <a:lnTo>
                    <a:pt x="1956629" y="1717743"/>
                  </a:lnTo>
                  <a:lnTo>
                    <a:pt x="0" y="1717743"/>
                  </a:ln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484"/>
          <a:stretch>
            <a:fillRect/>
          </a:stretch>
        </p:blipFill>
        <p:spPr>
          <a:xfrm>
            <a:off x="11307740" y="4271425"/>
            <a:ext cx="6506352" cy="563187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1470" y="5937222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64340" y="6611115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97338" y="6159208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397338" y="4286055"/>
            <a:ext cx="4676604" cy="2855143"/>
            <a:chOff x="0" y="0"/>
            <a:chExt cx="6235472" cy="380685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6235472" cy="285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Forecast</a:t>
              </a:r>
            </a:p>
            <a:p>
              <a:pPr>
                <a:lnSpc>
                  <a:spcPts val="8400"/>
                </a:lnSpc>
              </a:pPr>
              <a:endParaRPr lang="en-US" sz="7000">
                <a:solidFill>
                  <a:srgbClr val="2255FF"/>
                </a:solidFill>
                <a:latin typeface="Aileron Heavy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227788"/>
              <a:ext cx="6235472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1527709" y="1127044"/>
            <a:ext cx="3182378" cy="2817851"/>
          </a:xfrm>
          <a:prstGeom prst="rect">
            <a:avLst/>
          </a:prstGeom>
        </p:spPr>
      </p:pic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356995" y="1761618"/>
            <a:ext cx="700140" cy="700140"/>
            <a:chOff x="1371600" y="6705600"/>
            <a:chExt cx="10972800" cy="10972800"/>
          </a:xfrm>
        </p:grpSpPr>
        <p:sp>
          <p:nvSpPr>
            <p:cNvPr id="18" name="Freeform 18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00520" y="0"/>
            <a:ext cx="5387480" cy="10287000"/>
          </a:xfrm>
          <a:prstGeom prst="rect">
            <a:avLst/>
          </a:prstGeom>
          <a:solidFill>
            <a:srgbClr val="17161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 flipV="1">
            <a:off x="12900520" y="6907444"/>
            <a:ext cx="1892551" cy="33795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3921649" y="6270719"/>
            <a:ext cx="3095939" cy="2879223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 rot="5400000">
            <a:off x="16559160" y="5847665"/>
            <a:ext cx="700140" cy="700140"/>
            <a:chOff x="1371600" y="6705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008741" y="1870075"/>
            <a:ext cx="2508285" cy="708901"/>
            <a:chOff x="0" y="0"/>
            <a:chExt cx="1913890" cy="5409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540911"/>
            </a:xfrm>
            <a:custGeom>
              <a:avLst/>
              <a:gdLst/>
              <a:ahLst/>
              <a:cxnLst/>
              <a:rect l="l" t="t" r="r" b="b"/>
              <a:pathLst>
                <a:path w="1913890" h="540911">
                  <a:moveTo>
                    <a:pt x="0" y="0"/>
                  </a:moveTo>
                  <a:lnTo>
                    <a:pt x="1913890" y="0"/>
                  </a:lnTo>
                  <a:lnTo>
                    <a:pt x="1913890" y="540911"/>
                  </a:lnTo>
                  <a:lnTo>
                    <a:pt x="0" y="540911"/>
                  </a:lnTo>
                  <a:close/>
                </a:path>
              </a:pathLst>
            </a:custGeom>
            <a:solidFill>
              <a:srgbClr val="2255FF">
                <a:alpha val="31765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615999" y="1019175"/>
            <a:ext cx="3643301" cy="76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>
                <a:solidFill>
                  <a:srgbClr val="F7F4FA"/>
                </a:solidFill>
                <a:latin typeface="Aileron Heavy"/>
              </a:rPr>
              <a:t>Conclusion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47329" y="1870075"/>
            <a:ext cx="2508285" cy="708901"/>
            <a:chOff x="0" y="0"/>
            <a:chExt cx="1913890" cy="5409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540911"/>
            </a:xfrm>
            <a:custGeom>
              <a:avLst/>
              <a:gdLst/>
              <a:ahLst/>
              <a:cxnLst/>
              <a:rect l="l" t="t" r="r" b="b"/>
              <a:pathLst>
                <a:path w="1913890" h="540911">
                  <a:moveTo>
                    <a:pt x="0" y="0"/>
                  </a:moveTo>
                  <a:lnTo>
                    <a:pt x="1913890" y="0"/>
                  </a:lnTo>
                  <a:lnTo>
                    <a:pt x="1913890" y="540911"/>
                  </a:lnTo>
                  <a:lnTo>
                    <a:pt x="0" y="540911"/>
                  </a:lnTo>
                  <a:close/>
                </a:path>
              </a:pathLst>
            </a:custGeom>
            <a:solidFill>
              <a:srgbClr val="2255FF">
                <a:alpha val="31765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954769" y="3845318"/>
            <a:ext cx="2235616" cy="708901"/>
            <a:chOff x="0" y="0"/>
            <a:chExt cx="1705836" cy="5409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5836" cy="540911"/>
            </a:xfrm>
            <a:custGeom>
              <a:avLst/>
              <a:gdLst/>
              <a:ahLst/>
              <a:cxnLst/>
              <a:rect l="l" t="t" r="r" b="b"/>
              <a:pathLst>
                <a:path w="1705836" h="540911">
                  <a:moveTo>
                    <a:pt x="0" y="0"/>
                  </a:moveTo>
                  <a:lnTo>
                    <a:pt x="1705836" y="0"/>
                  </a:lnTo>
                  <a:lnTo>
                    <a:pt x="1705836" y="540911"/>
                  </a:lnTo>
                  <a:lnTo>
                    <a:pt x="0" y="540911"/>
                  </a:lnTo>
                  <a:close/>
                </a:path>
              </a:pathLst>
            </a:custGeom>
            <a:solidFill>
              <a:srgbClr val="2255FF">
                <a:alpha val="31765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59679" y="4819641"/>
            <a:ext cx="2776178" cy="731581"/>
            <a:chOff x="0" y="0"/>
            <a:chExt cx="1705836" cy="4495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5836" cy="449524"/>
            </a:xfrm>
            <a:custGeom>
              <a:avLst/>
              <a:gdLst/>
              <a:ahLst/>
              <a:cxnLst/>
              <a:rect l="l" t="t" r="r" b="b"/>
              <a:pathLst>
                <a:path w="1705836" h="449524">
                  <a:moveTo>
                    <a:pt x="0" y="0"/>
                  </a:moveTo>
                  <a:lnTo>
                    <a:pt x="1705836" y="0"/>
                  </a:lnTo>
                  <a:lnTo>
                    <a:pt x="1705836" y="449524"/>
                  </a:lnTo>
                  <a:lnTo>
                    <a:pt x="0" y="449524"/>
                  </a:lnTo>
                  <a:close/>
                </a:path>
              </a:pathLst>
            </a:custGeom>
            <a:solidFill>
              <a:srgbClr val="2255FF">
                <a:alpha val="31765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15472" y="6745308"/>
            <a:ext cx="2649323" cy="698152"/>
            <a:chOff x="0" y="0"/>
            <a:chExt cx="1705836" cy="4495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05836" cy="449524"/>
            </a:xfrm>
            <a:custGeom>
              <a:avLst/>
              <a:gdLst/>
              <a:ahLst/>
              <a:cxnLst/>
              <a:rect l="l" t="t" r="r" b="b"/>
              <a:pathLst>
                <a:path w="1705836" h="449524">
                  <a:moveTo>
                    <a:pt x="0" y="0"/>
                  </a:moveTo>
                  <a:lnTo>
                    <a:pt x="1705836" y="0"/>
                  </a:lnTo>
                  <a:lnTo>
                    <a:pt x="1705836" y="449524"/>
                  </a:lnTo>
                  <a:lnTo>
                    <a:pt x="0" y="449524"/>
                  </a:lnTo>
                  <a:close/>
                </a:path>
              </a:pathLst>
            </a:custGeom>
            <a:solidFill>
              <a:srgbClr val="2255FF">
                <a:alpha val="31765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019309" y="6745308"/>
            <a:ext cx="3338570" cy="698152"/>
            <a:chOff x="0" y="0"/>
            <a:chExt cx="1705836" cy="3567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5836" cy="356720"/>
            </a:xfrm>
            <a:custGeom>
              <a:avLst/>
              <a:gdLst/>
              <a:ahLst/>
              <a:cxnLst/>
              <a:rect l="l" t="t" r="r" b="b"/>
              <a:pathLst>
                <a:path w="1705836" h="356720">
                  <a:moveTo>
                    <a:pt x="0" y="0"/>
                  </a:moveTo>
                  <a:lnTo>
                    <a:pt x="1705836" y="0"/>
                  </a:lnTo>
                  <a:lnTo>
                    <a:pt x="1705836" y="356720"/>
                  </a:lnTo>
                  <a:lnTo>
                    <a:pt x="0" y="356720"/>
                  </a:lnTo>
                  <a:close/>
                </a:path>
              </a:pathLst>
            </a:custGeom>
            <a:solidFill>
              <a:srgbClr val="2255FF">
                <a:alpha val="31765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15472" y="1708150"/>
            <a:ext cx="12285047" cy="676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17161C"/>
                </a:solidFill>
                <a:latin typeface="Roboto"/>
              </a:rPr>
              <a:t>Job market is </a:t>
            </a:r>
            <a:r>
              <a:rPr lang="en-US" sz="5499">
                <a:solidFill>
                  <a:srgbClr val="17161C"/>
                </a:solidFill>
                <a:latin typeface="Roboto Bold"/>
              </a:rPr>
              <a:t>difficult</a:t>
            </a:r>
            <a:r>
              <a:rPr lang="en-US" sz="5499">
                <a:solidFill>
                  <a:srgbClr val="17161C"/>
                </a:solidFill>
                <a:latin typeface="Roboto"/>
              </a:rPr>
              <a:t> to </a:t>
            </a:r>
            <a:r>
              <a:rPr lang="en-US" sz="5499">
                <a:solidFill>
                  <a:srgbClr val="17161C"/>
                </a:solidFill>
                <a:latin typeface="Roboto Bold"/>
              </a:rPr>
              <a:t>predict</a:t>
            </a:r>
          </a:p>
          <a:p>
            <a:pPr>
              <a:lnSpc>
                <a:spcPts val="7699"/>
              </a:lnSpc>
            </a:pPr>
            <a:endParaRPr lang="en-US" sz="5499">
              <a:solidFill>
                <a:srgbClr val="17161C"/>
              </a:solidFill>
              <a:latin typeface="Roboto Bold"/>
            </a:endParaRPr>
          </a:p>
          <a:p>
            <a:pPr>
              <a:lnSpc>
                <a:spcPts val="7699"/>
              </a:lnSpc>
            </a:pPr>
            <a:r>
              <a:rPr lang="en-US" sz="5499">
                <a:solidFill>
                  <a:srgbClr val="17161C"/>
                </a:solidFill>
                <a:latin typeface="Roboto"/>
              </a:rPr>
              <a:t>Usually </a:t>
            </a:r>
            <a:r>
              <a:rPr lang="en-US" sz="5499">
                <a:solidFill>
                  <a:srgbClr val="17161C"/>
                </a:solidFill>
                <a:latin typeface="Roboto Bold"/>
              </a:rPr>
              <a:t>steady</a:t>
            </a:r>
            <a:r>
              <a:rPr lang="en-US" sz="5499">
                <a:solidFill>
                  <a:srgbClr val="17161C"/>
                </a:solidFill>
                <a:latin typeface="Roboto"/>
              </a:rPr>
              <a:t>, but heavily influenced by </a:t>
            </a:r>
            <a:r>
              <a:rPr lang="en-US" sz="5499">
                <a:solidFill>
                  <a:srgbClr val="17161C"/>
                </a:solidFill>
                <a:latin typeface="Roboto Bold"/>
              </a:rPr>
              <a:t>irregular</a:t>
            </a:r>
            <a:r>
              <a:rPr lang="en-US" sz="5499">
                <a:solidFill>
                  <a:srgbClr val="17161C"/>
                </a:solidFill>
                <a:latin typeface="Roboto"/>
              </a:rPr>
              <a:t> events</a:t>
            </a:r>
          </a:p>
          <a:p>
            <a:pPr>
              <a:lnSpc>
                <a:spcPts val="7699"/>
              </a:lnSpc>
            </a:pPr>
            <a:endParaRPr lang="en-US" sz="5499">
              <a:solidFill>
                <a:srgbClr val="17161C"/>
              </a:solidFill>
              <a:latin typeface="Roboto"/>
            </a:endParaRPr>
          </a:p>
          <a:p>
            <a:pPr>
              <a:lnSpc>
                <a:spcPts val="7699"/>
              </a:lnSpc>
            </a:pPr>
            <a:r>
              <a:rPr lang="en-US" sz="5499">
                <a:solidFill>
                  <a:srgbClr val="17161C"/>
                </a:solidFill>
                <a:latin typeface="Roboto Bold"/>
              </a:rPr>
              <a:t>Improve</a:t>
            </a:r>
            <a:r>
              <a:rPr lang="en-US" sz="5499">
                <a:solidFill>
                  <a:srgbClr val="17161C"/>
                </a:solidFill>
                <a:latin typeface="Roboto"/>
              </a:rPr>
              <a:t> prediction with </a:t>
            </a:r>
            <a:r>
              <a:rPr lang="en-US" sz="5499">
                <a:solidFill>
                  <a:srgbClr val="17161C"/>
                </a:solidFill>
                <a:latin typeface="Roboto Bold"/>
              </a:rPr>
              <a:t>more data</a:t>
            </a:r>
          </a:p>
          <a:p>
            <a:pPr>
              <a:lnSpc>
                <a:spcPts val="7699"/>
              </a:lnSpc>
            </a:pPr>
            <a:endParaRPr lang="en-US" sz="5499">
              <a:solidFill>
                <a:srgbClr val="17161C"/>
              </a:solidFill>
              <a:latin typeface="Roboto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809681" y="1504835"/>
            <a:ext cx="3237711" cy="3237711"/>
            <a:chOff x="0" y="0"/>
            <a:chExt cx="14400530" cy="14400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6295438" y="1754964"/>
            <a:ext cx="3095939" cy="28792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403796" y="5402609"/>
            <a:ext cx="1892551" cy="33795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3076661" y="5510967"/>
            <a:ext cx="3095939" cy="2879223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 rot="5400000">
            <a:off x="12809681" y="8082026"/>
            <a:ext cx="700140" cy="700140"/>
            <a:chOff x="1371600" y="6705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678987" y="3117850"/>
            <a:ext cx="8625403" cy="410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00"/>
              </a:lnSpc>
            </a:pPr>
            <a:r>
              <a:rPr lang="en-US" sz="14000">
                <a:solidFill>
                  <a:srgbClr val="F7F4FA"/>
                </a:solidFill>
                <a:latin typeface="Aileron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087" y="2915669"/>
            <a:ext cx="11481010" cy="5364480"/>
            <a:chOff x="0" y="0"/>
            <a:chExt cx="15308014" cy="71526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61925"/>
              <a:ext cx="15308014" cy="5790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295400" lvl="1" indent="-647700">
                <a:lnSpc>
                  <a:spcPts val="8760"/>
                </a:lnSpc>
                <a:buFont typeface="Arial"/>
                <a:buChar char="•"/>
              </a:pPr>
              <a:r>
                <a:rPr lang="en-US" sz="6000">
                  <a:solidFill>
                    <a:srgbClr val="FFFFFF"/>
                  </a:solidFill>
                  <a:latin typeface="Roboto Bold"/>
                </a:rPr>
                <a:t>Predict job creation and job destruction</a:t>
              </a:r>
            </a:p>
            <a:p>
              <a:pPr marL="1295400" lvl="1" indent="-647700">
                <a:lnSpc>
                  <a:spcPts val="8760"/>
                </a:lnSpc>
                <a:buFont typeface="Arial"/>
                <a:buChar char="•"/>
              </a:pPr>
              <a:r>
                <a:rPr lang="en-US" sz="6000">
                  <a:solidFill>
                    <a:srgbClr val="FFFFFF"/>
                  </a:solidFill>
                  <a:latin typeface="Roboto Bold"/>
                </a:rPr>
                <a:t>Predict establishment entry and establishement exit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476365"/>
              <a:ext cx="1530801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655194" y="0"/>
            <a:ext cx="6858000" cy="10287000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499" r="-62499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 flipV="1">
            <a:off x="842655" y="7750099"/>
            <a:ext cx="1694246" cy="3379556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 rot="5400000">
            <a:off x="3647431" y="7911664"/>
            <a:ext cx="700140" cy="700140"/>
            <a:chOff x="1371600" y="6705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0808"/>
          <a:stretch/>
        </p:blipFill>
        <p:spPr>
          <a:xfrm rot="5400000">
            <a:off x="1572542" y="7776317"/>
            <a:ext cx="2142144" cy="287922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94020" y="862269"/>
            <a:ext cx="10477019" cy="1940743"/>
            <a:chOff x="0" y="0"/>
            <a:chExt cx="13969358" cy="25876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3969358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7F4FA"/>
                  </a:solidFill>
                  <a:latin typeface="Roboto Bold"/>
                </a:rPr>
                <a:t>Job Market Analysis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08588"/>
              <a:ext cx="13969358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83708" y="1027056"/>
            <a:ext cx="10477019" cy="1940743"/>
            <a:chOff x="0" y="0"/>
            <a:chExt cx="13969358" cy="258765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3969358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7F4FA"/>
                  </a:solidFill>
                  <a:latin typeface="Roboto Bold"/>
                </a:rPr>
                <a:t>Data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08588"/>
              <a:ext cx="13969358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0"/>
            <a:ext cx="4729170" cy="10287000"/>
          </a:xfrm>
          <a:prstGeom prst="rect">
            <a:avLst/>
          </a:prstGeom>
          <a:solidFill>
            <a:srgbClr val="F7F4F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991650" y="1378770"/>
            <a:ext cx="3095939" cy="2879223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 rot="-10800000">
            <a:off x="641581" y="1028700"/>
            <a:ext cx="700140" cy="700140"/>
            <a:chOff x="1371600" y="6705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991650" y="4774804"/>
            <a:ext cx="3095939" cy="28792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2790961" y="6825913"/>
            <a:ext cx="1938209" cy="346108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02191" y="1028700"/>
            <a:ext cx="257109" cy="37666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162703" y="2373556"/>
            <a:ext cx="10464698" cy="2476500"/>
            <a:chOff x="0" y="0"/>
            <a:chExt cx="13952931" cy="33020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3952931" cy="178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80"/>
                </a:lnSpc>
              </a:pPr>
              <a:r>
                <a:rPr lang="en-US" sz="4400">
                  <a:solidFill>
                    <a:srgbClr val="FFFFFF"/>
                  </a:solidFill>
                  <a:latin typeface="Roboto"/>
                </a:rPr>
                <a:t>Census :</a:t>
              </a:r>
            </a:p>
            <a:p>
              <a:pPr>
                <a:lnSpc>
                  <a:spcPts val="5280"/>
                </a:lnSpc>
              </a:pPr>
              <a:r>
                <a:rPr lang="en-US" sz="4400">
                  <a:solidFill>
                    <a:srgbClr val="FFFFFF"/>
                  </a:solidFill>
                  <a:latin typeface="Roboto"/>
                </a:rPr>
                <a:t>Business Dynamics Statistics 1978-2019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616200"/>
              <a:ext cx="13952931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614498" y="5344930"/>
            <a:ext cx="10464698" cy="3522980"/>
            <a:chOff x="0" y="0"/>
            <a:chExt cx="13952931" cy="4697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00025"/>
              <a:ext cx="13952931" cy="3373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511299" lvl="1" indent="-755650">
                <a:lnSpc>
                  <a:spcPts val="10359"/>
                </a:lnSpc>
                <a:buFont typeface="Arial"/>
                <a:buChar char="•"/>
              </a:pPr>
              <a:r>
                <a:rPr lang="en-US" sz="6999">
                  <a:solidFill>
                    <a:srgbClr val="FFFFFF"/>
                  </a:solidFill>
                  <a:latin typeface="Roboto Bold"/>
                </a:rPr>
                <a:t>Descriptive Analytics</a:t>
              </a:r>
            </a:p>
            <a:p>
              <a:pPr marL="1511300" lvl="1" indent="-755650">
                <a:lnSpc>
                  <a:spcPts val="10360"/>
                </a:lnSpc>
                <a:buFont typeface="Arial"/>
                <a:buChar char="•"/>
              </a:pPr>
              <a:r>
                <a:rPr lang="en-US" sz="7000">
                  <a:solidFill>
                    <a:srgbClr val="FFFFFF"/>
                  </a:solidFill>
                  <a:latin typeface="Roboto Bold"/>
                </a:rPr>
                <a:t>Time Series Analysis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011507"/>
              <a:ext cx="13952931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0" y="0"/>
            <a:ext cx="1892551" cy="3379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7338" y="653026"/>
            <a:ext cx="3095939" cy="2879223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057482" y="366660"/>
            <a:ext cx="700140" cy="700140"/>
            <a:chOff x="1371600" y="6705600"/>
            <a:chExt cx="10972800" cy="10972800"/>
          </a:xfrm>
        </p:grpSpPr>
        <p:sp>
          <p:nvSpPr>
            <p:cNvPr id="5" name="Freeform 5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93623" y="8881635"/>
            <a:ext cx="257109" cy="3766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63660" y="716730"/>
            <a:ext cx="12221393" cy="85728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1470" y="5937222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64340" y="6611115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97338" y="6159208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97338" y="7226008"/>
            <a:ext cx="4676604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97338" y="6415395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397338" y="4286055"/>
            <a:ext cx="10477019" cy="2855143"/>
            <a:chOff x="0" y="0"/>
            <a:chExt cx="13969358" cy="380685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13969358" cy="285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Trend</a:t>
              </a:r>
            </a:p>
            <a:p>
              <a:pPr>
                <a:lnSpc>
                  <a:spcPts val="8400"/>
                </a:lnSpc>
              </a:pPr>
              <a:endParaRPr lang="en-US" sz="7000">
                <a:solidFill>
                  <a:srgbClr val="2255FF"/>
                </a:solidFill>
                <a:latin typeface="Aileron Heavy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227788"/>
              <a:ext cx="13969358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44" b="858"/>
          <a:stretch>
            <a:fillRect/>
          </a:stretch>
        </p:blipFill>
        <p:spPr>
          <a:xfrm>
            <a:off x="4947641" y="394358"/>
            <a:ext cx="13128740" cy="94982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0" y="0"/>
            <a:ext cx="1892551" cy="337955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97338" y="4286055"/>
            <a:ext cx="10477019" cy="2855143"/>
            <a:chOff x="0" y="0"/>
            <a:chExt cx="13969358" cy="380685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3969358" cy="285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Job </a:t>
              </a:r>
            </a:p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Creation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7788"/>
              <a:ext cx="13969358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97338" y="653026"/>
            <a:ext cx="3095939" cy="2879223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057482" y="1095375"/>
            <a:ext cx="700140" cy="700140"/>
            <a:chOff x="1371600" y="6705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293623" y="8881635"/>
            <a:ext cx="257109" cy="3766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21"/>
          <a:stretch>
            <a:fillRect/>
          </a:stretch>
        </p:blipFill>
        <p:spPr>
          <a:xfrm>
            <a:off x="5010815" y="302528"/>
            <a:ext cx="13065566" cy="96819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0" y="0"/>
            <a:ext cx="1892551" cy="337955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97338" y="4286055"/>
            <a:ext cx="10477019" cy="2855143"/>
            <a:chOff x="0" y="0"/>
            <a:chExt cx="13969358" cy="380685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3969358" cy="285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Job </a:t>
              </a:r>
            </a:p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Losses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7788"/>
              <a:ext cx="13969358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97338" y="653026"/>
            <a:ext cx="3095939" cy="2879223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049793" y="1699303"/>
            <a:ext cx="700140" cy="700140"/>
            <a:chOff x="1371600" y="6705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293623" y="8881635"/>
            <a:ext cx="257109" cy="3766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15107" y="1234083"/>
            <a:ext cx="12637219" cy="78358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0" y="0"/>
            <a:ext cx="1892551" cy="33795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97338" y="653026"/>
            <a:ext cx="3095939" cy="28792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293623" y="8881635"/>
            <a:ext cx="257109" cy="37666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866568" y="1699303"/>
            <a:ext cx="2617355" cy="7182332"/>
            <a:chOff x="0" y="0"/>
            <a:chExt cx="1024899" cy="2812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4899" cy="2812446"/>
            </a:xfrm>
            <a:custGeom>
              <a:avLst/>
              <a:gdLst/>
              <a:ahLst/>
              <a:cxnLst/>
              <a:rect l="l" t="t" r="r" b="b"/>
              <a:pathLst>
                <a:path w="1024899" h="2812446">
                  <a:moveTo>
                    <a:pt x="900439" y="59690"/>
                  </a:moveTo>
                  <a:cubicBezTo>
                    <a:pt x="935999" y="59690"/>
                    <a:pt x="965209" y="88900"/>
                    <a:pt x="965209" y="124460"/>
                  </a:cubicBezTo>
                  <a:lnTo>
                    <a:pt x="965209" y="2687986"/>
                  </a:lnTo>
                  <a:cubicBezTo>
                    <a:pt x="965209" y="2723546"/>
                    <a:pt x="935999" y="2752756"/>
                    <a:pt x="900439" y="2752756"/>
                  </a:cubicBezTo>
                  <a:lnTo>
                    <a:pt x="124460" y="2752756"/>
                  </a:lnTo>
                  <a:cubicBezTo>
                    <a:pt x="88900" y="2752756"/>
                    <a:pt x="59690" y="2723546"/>
                    <a:pt x="59690" y="268798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00439" y="59690"/>
                  </a:lnTo>
                  <a:moveTo>
                    <a:pt x="9004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7986"/>
                  </a:lnTo>
                  <a:cubicBezTo>
                    <a:pt x="0" y="2756566"/>
                    <a:pt x="55880" y="2812446"/>
                    <a:pt x="124460" y="2812446"/>
                  </a:cubicBezTo>
                  <a:lnTo>
                    <a:pt x="900440" y="2812446"/>
                  </a:lnTo>
                  <a:cubicBezTo>
                    <a:pt x="969019" y="2812446"/>
                    <a:pt x="1024899" y="2756566"/>
                    <a:pt x="1024899" y="2687986"/>
                  </a:cubicBezTo>
                  <a:lnTo>
                    <a:pt x="1024899" y="124460"/>
                  </a:lnTo>
                  <a:cubicBezTo>
                    <a:pt x="1024899" y="55880"/>
                    <a:pt x="969019" y="0"/>
                    <a:pt x="900439" y="0"/>
                  </a:cubicBezTo>
                  <a:close/>
                </a:path>
              </a:pathLst>
            </a:custGeom>
            <a:solidFill>
              <a:srgbClr val="6F8D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97338" y="4286055"/>
            <a:ext cx="10477019" cy="2855143"/>
            <a:chOff x="0" y="0"/>
            <a:chExt cx="13969358" cy="3806857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3969358" cy="285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Net Job </a:t>
              </a:r>
            </a:p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Creation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27788"/>
              <a:ext cx="13969358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057482" y="2402895"/>
            <a:ext cx="700140" cy="700140"/>
            <a:chOff x="1371600" y="6705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0" y="0"/>
            <a:ext cx="1892551" cy="3379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7338" y="653026"/>
            <a:ext cx="3095939" cy="28792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99979" y="653026"/>
            <a:ext cx="12233056" cy="91472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1470" y="5937222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64340" y="6611115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97338" y="6159208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97338" y="7226008"/>
            <a:ext cx="4676604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97338" y="6948795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13188813" y="655922"/>
            <a:ext cx="2741295" cy="8957317"/>
            <a:chOff x="0" y="0"/>
            <a:chExt cx="1073432" cy="35074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3432" cy="3507491"/>
            </a:xfrm>
            <a:custGeom>
              <a:avLst/>
              <a:gdLst/>
              <a:ahLst/>
              <a:cxnLst/>
              <a:rect l="l" t="t" r="r" b="b"/>
              <a:pathLst>
                <a:path w="1073432" h="3507491">
                  <a:moveTo>
                    <a:pt x="948972" y="59690"/>
                  </a:moveTo>
                  <a:cubicBezTo>
                    <a:pt x="984532" y="59690"/>
                    <a:pt x="1013742" y="88900"/>
                    <a:pt x="1013742" y="124460"/>
                  </a:cubicBezTo>
                  <a:lnTo>
                    <a:pt x="1013742" y="3383031"/>
                  </a:lnTo>
                  <a:cubicBezTo>
                    <a:pt x="1013742" y="3418591"/>
                    <a:pt x="984532" y="3447802"/>
                    <a:pt x="948972" y="3447802"/>
                  </a:cubicBezTo>
                  <a:lnTo>
                    <a:pt x="124460" y="3447802"/>
                  </a:lnTo>
                  <a:cubicBezTo>
                    <a:pt x="88900" y="3447802"/>
                    <a:pt x="59690" y="3418591"/>
                    <a:pt x="59690" y="338303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48972" y="59690"/>
                  </a:lnTo>
                  <a:moveTo>
                    <a:pt x="9489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83031"/>
                  </a:lnTo>
                  <a:cubicBezTo>
                    <a:pt x="0" y="3451611"/>
                    <a:pt x="55880" y="3507491"/>
                    <a:pt x="124460" y="3507491"/>
                  </a:cubicBezTo>
                  <a:lnTo>
                    <a:pt x="948972" y="3507491"/>
                  </a:lnTo>
                  <a:cubicBezTo>
                    <a:pt x="1017552" y="3507491"/>
                    <a:pt x="1073432" y="3451611"/>
                    <a:pt x="1073432" y="3383031"/>
                  </a:cubicBezTo>
                  <a:lnTo>
                    <a:pt x="1073432" y="124460"/>
                  </a:lnTo>
                  <a:cubicBezTo>
                    <a:pt x="1073432" y="55880"/>
                    <a:pt x="1017552" y="0"/>
                    <a:pt x="948972" y="0"/>
                  </a:cubicBezTo>
                  <a:close/>
                </a:path>
              </a:pathLst>
            </a:custGeom>
            <a:solidFill>
              <a:srgbClr val="6F8DF4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057482" y="3077111"/>
            <a:ext cx="700140" cy="700140"/>
            <a:chOff x="1371600" y="6705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293623" y="8881635"/>
            <a:ext cx="257109" cy="376665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397338" y="4286055"/>
            <a:ext cx="10477019" cy="2855143"/>
            <a:chOff x="0" y="0"/>
            <a:chExt cx="13969358" cy="380685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13969358" cy="285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Net Job </a:t>
              </a:r>
            </a:p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Creation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227788"/>
              <a:ext cx="13969358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0" y="0"/>
            <a:ext cx="1892551" cy="33795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7338" y="653026"/>
            <a:ext cx="3095939" cy="28792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1470" y="5937222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97338" y="6159208"/>
            <a:ext cx="10477019" cy="44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356995" y="366660"/>
            <a:ext cx="700140" cy="700140"/>
            <a:chOff x="1371600" y="6705600"/>
            <a:chExt cx="10972800" cy="10972800"/>
          </a:xfrm>
        </p:grpSpPr>
        <p:sp>
          <p:nvSpPr>
            <p:cNvPr id="7" name="Freeform 7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350620" y="2817234"/>
            <a:ext cx="11908680" cy="2783466"/>
            <a:chOff x="0" y="0"/>
            <a:chExt cx="1913890" cy="4473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447341"/>
            </a:xfrm>
            <a:custGeom>
              <a:avLst/>
              <a:gdLst/>
              <a:ahLst/>
              <a:cxnLst/>
              <a:rect l="l" t="t" r="r" b="b"/>
              <a:pathLst>
                <a:path w="1913890" h="447341">
                  <a:moveTo>
                    <a:pt x="0" y="0"/>
                  </a:moveTo>
                  <a:lnTo>
                    <a:pt x="1913890" y="0"/>
                  </a:lnTo>
                  <a:lnTo>
                    <a:pt x="1913890" y="447341"/>
                  </a:lnTo>
                  <a:lnTo>
                    <a:pt x="0" y="447341"/>
                  </a:ln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99979" y="2946913"/>
            <a:ext cx="11648985" cy="25455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14259186" y="5763913"/>
            <a:ext cx="3182378" cy="281785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397338" y="4286055"/>
            <a:ext cx="4676604" cy="2855143"/>
            <a:chOff x="0" y="0"/>
            <a:chExt cx="6235472" cy="380685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6235472" cy="285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2255FF"/>
                  </a:solidFill>
                  <a:latin typeface="Aileron Heavy"/>
                </a:rPr>
                <a:t>ARIMA</a:t>
              </a:r>
            </a:p>
            <a:p>
              <a:pPr>
                <a:lnSpc>
                  <a:spcPts val="8400"/>
                </a:lnSpc>
              </a:pPr>
              <a:endParaRPr lang="en-US" sz="7000">
                <a:solidFill>
                  <a:srgbClr val="2255FF"/>
                </a:solidFill>
                <a:latin typeface="Aileron Heavy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227788"/>
              <a:ext cx="6235472" cy="57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</Words>
  <Application>Microsoft Macintosh PowerPoint</Application>
  <PresentationFormat>Custom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Roboto Bold</vt:lpstr>
      <vt:lpstr>Roboto</vt:lpstr>
      <vt:lpstr>Calibri</vt:lpstr>
      <vt:lpstr>Aileron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FINAL PRESENTATION</dc:title>
  <cp:lastModifiedBy>Jennie Ryu-MSBA22B</cp:lastModifiedBy>
  <cp:revision>2</cp:revision>
  <dcterms:created xsi:type="dcterms:W3CDTF">2006-08-16T00:00:00Z</dcterms:created>
  <dcterms:modified xsi:type="dcterms:W3CDTF">2022-05-04T00:39:13Z</dcterms:modified>
  <dc:identifier>DAE_sH55qoY</dc:identifier>
</cp:coreProperties>
</file>